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</p:sldIdLst>
  <p:sldSz cx="9144000" cy="5143500" type="screen16x9"/>
  <p:notesSz cx="6858000" cy="9144000"/>
  <p:embeddedFontLst>
    <p:embeddedFont>
      <p:font typeface="Economica" panose="020B0604020202020204" charset="0"/>
      <p:regular r:id="rId60"/>
      <p:bold r:id="rId61"/>
      <p:italic r:id="rId62"/>
      <p:boldItalic r:id="rId63"/>
    </p:embeddedFont>
    <p:embeddedFont>
      <p:font typeface="Open Sans" panose="020B0606030504020204" pitchFamily="34" charset="0"/>
      <p:regular r:id="rId64"/>
      <p:bold r:id="rId65"/>
      <p:italic r:id="rId66"/>
      <p:boldItalic r:id="rId67"/>
    </p:embeddedFont>
    <p:embeddedFont>
      <p:font typeface="Spectral" panose="020B0604020202020204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upport-vector-machine-introduction-to-machine-learning-algorithms-934a444fca47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albon.com/machine_learning/support_vector_machines/svc_parameters_using_rbf_kernel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media.nips.cc/Conferences/2007/Tutorials/Slides/schapire-NIPS-07-tutorial.pdf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a260452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a260452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c7f72db6e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c7f72db6e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c7f72db6e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c7f72db6e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quien le interese, acá tenemos una implementación en python: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https://towardsdatascience.com/support-vector-machine-introduction-to-machine-learning-algorithms-934a444fca47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c7f72db6e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c7f72db6e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c7f72db6e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c7f72db6e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c7f72db6e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c7f72db6e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c7f72db6e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c7f72db6e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c7f72db6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c7f72db6e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c7f72db6e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c7f72db6e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c7f72db6e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c7f72db6e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c7f72db6e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c7f72db6e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9e3ad8761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9e3ad8761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c7f72db6e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c7f72db6e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c7f72db6e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c7f72db6e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c7f72db6e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c7f72db6e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c7f72db6e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c7f72db6e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c7f72db6e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c7f72db6e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c7f72db6e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c7f72db6e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Ejemplos de selección de parámetros para RBF y regularización: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https://chrisalbon.com/machine_learning/support_vector_machines/svc_parameters_using_rbf_kernel/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c7f72db6e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c7f72db6e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c7f72db6e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c7f72db6e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a6aaec1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a6aaec1f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a6aaec1f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a6aaec1f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a6aaec1f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a6aaec1f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a6aaec1f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a6aaec1f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a6aaec1f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a6aaec1f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a6aaec1f3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a6aaec1f3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a6aaec1f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a6aaec1f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needs graphviz installed which isn’t a minor detail to do (https://bobswift.atlassian.net/wiki/spaces/GVIZ/pages/20971549/How+to+install+Graphviz+software)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a6aaec1f3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a6aaec1f3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a6aaec1f3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a6aaec1f3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a6aaec1f3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a6aaec1f3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a6aaec1f3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a6aaec1f3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a6aaec1f3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a6aaec1f3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a6aaec1f3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a6aaec1f3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c7f72db6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c7f72db6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a6aaec1f3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a6aaec1f3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a6aaec1f3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a6aaec1f3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a6aaec1f3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a6aaec1f3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a6aaec1f3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a6aaec1f3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a6aaec1f3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a6aaec1f3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8a6aaec1f3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8a6aaec1f3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a6aaec1f3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a6aaec1f3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8a6aaec1f3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8a6aaec1f3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a6aaec1f3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a6aaec1f3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a6aaec1f3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a6aaec1f3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c7f72db6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c7f72db6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8a6aaec1f3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8a6aaec1f3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a6aaec1f3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8a6aaec1f3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8a6aaec1f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8a6aaec1f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AdaBoost: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http://media.nips.cc/Conferences/2007/Tutorials/Slides/schapire-NIPS-07-tutorial.pdf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 b="1">
                <a:solidFill>
                  <a:schemeClr val="dk1"/>
                </a:solidFill>
              </a:rPr>
              <a:t>(slides 13 a 23)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8a6aaec1f3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8a6aaec1f3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8a6aaec1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8a6aaec1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8a6aaec1f3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8a6aaec1f3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c7f72db6e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c7f72db6e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5c7f72db6e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5c7f72db6e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c7f72db6e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c7f72db6e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c7f72db6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c7f72db6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c7f72db6e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c7f72db6e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c7f72db6e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c7f72db6e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Intuitivamente, si algo está del lado correcto del hiperplano, no se castiga, no importa que tan lejos o cerca esté (se podría castigar los que están cerca con un margen de error más chico). Sin embargo, si algo está del lado contrario del hiperplano si se castiga, y es proporcional a qué tan lejos esté del hiperplano.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log.statsbot.co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log.statsbot.co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tsbot.co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tsbot.c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tsbot.co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tsbot.co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Aprendizaje Supervisado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812350" y="3422625"/>
            <a:ext cx="3519300" cy="4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José Ramón Iglesias Gamarra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Función a optimizar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función que buscamos minimizar es la siguiente: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Dónde </a:t>
            </a:r>
            <a:r>
              <a:rPr lang="en" i="1">
                <a:latin typeface="Spectral"/>
                <a:ea typeface="Spectral"/>
                <a:cs typeface="Spectral"/>
                <a:sym typeface="Spectral"/>
              </a:rPr>
              <a:t>λ||w||</a:t>
            </a:r>
            <a:r>
              <a:rPr lang="en" i="1" baseline="30000">
                <a:latin typeface="Spectral"/>
                <a:ea typeface="Spectral"/>
                <a:cs typeface="Spectral"/>
                <a:sym typeface="Spectral"/>
              </a:rPr>
              <a:t>2</a:t>
            </a:r>
            <a:r>
              <a:rPr lang="en"/>
              <a:t> es el parámetro de regularización. 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30687"/>
            <a:ext cx="8520601" cy="1354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Gradientes</a:t>
            </a: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Tenemos dos factores en la función de costo que hay que derivar: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3309" y="1738799"/>
            <a:ext cx="3457375" cy="9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850" y="3278350"/>
            <a:ext cx="8832276" cy="113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Actualización de los pesos</a:t>
            </a:r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 actualizar los pesos, de acuerdo al signo de la predicción, tendremos para el caso donde el signo sea el mismo: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Mientras que cuando el signo entre la predicción y el valor real es diferente:</a:t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087" y="2010799"/>
            <a:ext cx="3401825" cy="47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0774" y="3348895"/>
            <a:ext cx="4802421" cy="47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 con outliers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Outliers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312" y="1147225"/>
            <a:ext cx="4917374" cy="389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Outliers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mayoría de los casos, los </a:t>
            </a:r>
            <a:r>
              <a:rPr lang="en">
                <a:highlight>
                  <a:srgbClr val="FFE599"/>
                </a:highlight>
              </a:rPr>
              <a:t>datos no son linealmente separables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 algunos casos, </a:t>
            </a:r>
            <a:r>
              <a:rPr lang="en">
                <a:highlight>
                  <a:srgbClr val="FFE599"/>
                </a:highlight>
              </a:rPr>
              <a:t>existen outliers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Hay un parámetro que define qué tan tolerante puede ser SVM sobre la clasificación incorrecta de datos.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El “</a:t>
            </a:r>
            <a:r>
              <a:rPr lang="en">
                <a:highlight>
                  <a:srgbClr val="FFE599"/>
                </a:highlight>
              </a:rPr>
              <a:t>parámetro C</a:t>
            </a:r>
            <a:r>
              <a:rPr lang="en"/>
              <a:t>”, define un tradeoff entre clasificar mejor los datos de entrenamiento y tener una mejor “separación” (un margen más amplio).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Parámetro C</a:t>
            </a:r>
            <a:endParaRPr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688" y="1147225"/>
            <a:ext cx="4832626" cy="390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(demo_5_svm)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 con datos no linealmente separables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Datos no linealmente separables</a:t>
            </a:r>
            <a:endParaRPr/>
          </a:p>
        </p:txBody>
      </p:sp>
      <p:sp>
        <p:nvSpPr>
          <p:cNvPr id="173" name="Google Shape;173;p31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4" name="Google Shape;17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7624" y="1147225"/>
            <a:ext cx="4988751" cy="38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Segunda Clase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hacer con datos no linealmente separables?</a:t>
            </a:r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 es una técnica para separar los datos mediante un hiperplano.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 los datos no son linealmente separables, dicho hiperplano no existe.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Solución:</a:t>
            </a:r>
            <a:r>
              <a:rPr lang="en"/>
              <a:t> Proyectar los datos a una dimensión donde sí sean linealmente separables.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En el ejemplo anterior, tomamos el conjunto de datos en dos dimensiones, y lo proyectamos a tres dimensiones con la siguiente ecuación:</a:t>
            </a:r>
            <a:endParaRPr/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365" y="3843323"/>
            <a:ext cx="1025275" cy="32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9398" y="4210075"/>
            <a:ext cx="1025227" cy="32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5529" y="4537725"/>
            <a:ext cx="1772950" cy="3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ve el plano proyectado?</a:t>
            </a:r>
            <a:endParaRPr/>
          </a:p>
        </p:txBody>
      </p:sp>
      <p:sp>
        <p:nvSpPr>
          <p:cNvPr id="189" name="Google Shape;189;p33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0" name="Google Shape;19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4938" y="1147225"/>
            <a:ext cx="5134120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ve el plano proyectado?</a:t>
            </a:r>
            <a:endParaRPr/>
          </a:p>
        </p:txBody>
      </p:sp>
      <p:sp>
        <p:nvSpPr>
          <p:cNvPr id="196" name="Google Shape;196;p34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7" name="Google Shape;19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475" y="1147225"/>
            <a:ext cx="5127048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¿Y en 2 dimensiones?</a:t>
            </a:r>
            <a:endParaRPr/>
          </a:p>
        </p:txBody>
      </p:sp>
      <p:sp>
        <p:nvSpPr>
          <p:cNvPr id="203" name="Google Shape;203;p35"/>
          <p:cNvSpPr txBox="1"/>
          <p:nvPr/>
        </p:nvSpPr>
        <p:spPr>
          <a:xfrm>
            <a:off x="7201500" y="4683875"/>
            <a:ext cx="1942500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Image from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https://blog.statsbot.co/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4" name="Google Shape;20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4688" y="1147225"/>
            <a:ext cx="4754620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Kernels</a:t>
            </a:r>
            <a:endParaRPr/>
          </a:p>
        </p:txBody>
      </p:sp>
      <p:sp>
        <p:nvSpPr>
          <p:cNvPr id="210" name="Google Shape;210;p3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manera en que el algoritmo de SVM realiza la proyección es mediante el </a:t>
            </a:r>
            <a:r>
              <a:rPr lang="en">
                <a:highlight>
                  <a:srgbClr val="FFE599"/>
                </a:highlight>
              </a:rPr>
              <a:t>uso de kernels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Las funciones de kernel toma dos puntos del espacio original, y devuelve el producto punto en el espacio proyectado.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Este producto punto es lo que la función de SVM necesita para calcular el costo.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 el ejemplo anterior, el kernel es: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1600" y="3749999"/>
            <a:ext cx="2748925" cy="36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¿Cómo elegir el kernel?</a:t>
            </a:r>
            <a:endParaRPr/>
          </a:p>
        </p:txBody>
      </p:sp>
      <p:sp>
        <p:nvSpPr>
          <p:cNvPr id="217" name="Google Shape;217;p3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Este no es un problema trivial. Requiere mucho conocimiento matemático encontrar la proyección correcta.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 general, los frameworks más utilizados para hacer SVM tienen algunos kernels bastante comunes: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Polinomial: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Radial Basis Functions (RBF):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Sigmoid: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18" name="Google Shape;2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1400" y="3392950"/>
            <a:ext cx="3585976" cy="3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394" y="3852700"/>
            <a:ext cx="3782506" cy="3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3431" y="2933200"/>
            <a:ext cx="2887036" cy="3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Regression</a:t>
            </a:r>
            <a:endParaRPr/>
          </a:p>
        </p:txBody>
      </p:sp>
      <p:sp>
        <p:nvSpPr>
          <p:cNvPr id="226" name="Google Shape;226;p3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basa en la idea de SVMs de buscar los vectores de soporte, pero en este caso el valor de </a:t>
            </a:r>
            <a:r>
              <a:rPr lang="en" i="1">
                <a:latin typeface="Spectral"/>
                <a:ea typeface="Spectral"/>
                <a:cs typeface="Spectral"/>
                <a:sym typeface="Spectral"/>
              </a:rPr>
              <a:t>y</a:t>
            </a:r>
            <a:r>
              <a:rPr lang="en" i="1" baseline="-25000">
                <a:latin typeface="Spectral"/>
                <a:ea typeface="Spectral"/>
                <a:cs typeface="Spectral"/>
                <a:sym typeface="Spectral"/>
              </a:rPr>
              <a:t>i</a:t>
            </a:r>
            <a:r>
              <a:rPr lang="en"/>
              <a:t> es un número real.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Utiliza necesariamente “márgenes blandos”, requiere un parámetro adicional </a:t>
            </a:r>
            <a:r>
              <a:rPr lang="en" i="1">
                <a:latin typeface="Spectral"/>
                <a:ea typeface="Spectral"/>
                <a:cs typeface="Spectral"/>
                <a:sym typeface="Spectral"/>
              </a:rPr>
              <a:t>ε</a:t>
            </a:r>
            <a:r>
              <a:rPr lang="en"/>
              <a:t> para calcular la función de costo.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En general la regresión lineal es más popular, pero con el uso de kernels, se pueden lograr regresiones no lineales muy interesantes.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(demo_6_kernels)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</a:t>
            </a:r>
            <a:endParaRPr/>
          </a:p>
        </p:txBody>
      </p:sp>
      <p:sp>
        <p:nvSpPr>
          <p:cNvPr id="242" name="Google Shape;242;p4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Aprende a diferenciar los datos en base a </a:t>
            </a:r>
            <a:r>
              <a:rPr lang="en">
                <a:highlight>
                  <a:srgbClr val="FFE599"/>
                </a:highlight>
              </a:rPr>
              <a:t>reglas de decisión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Los nodos del árbol representan las reglas. Las hojas asignan la clase o el valor.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árbol se particiona recursivamente. Para obtener el resultado, simplemente se siguen los nodos de decisión de acuerdo a los datos y se asigna la clase final.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Es un algoritmo de “caja blanca”, ya que </a:t>
            </a:r>
            <a:r>
              <a:rPr lang="en">
                <a:highlight>
                  <a:srgbClr val="FFE599"/>
                </a:highlight>
              </a:rPr>
              <a:t>puede visualizarse fácilmente e interpretarse por los humanos</a:t>
            </a:r>
            <a:r>
              <a:rPr lang="en"/>
              <a:t> (a diferencia de un algoritmo de “caja negra” como son las redes neuronales).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Son buenos con datos de mucha dimensionalidad (high dimensional data)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Temario de la Clase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996625"/>
            <a:ext cx="8520600" cy="36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¿Qué es aprendizaje supervisado?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Aprendizaje supervisado.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Repaso: Regresión Lineal y Polinomial, Regresión Logística, Naive Bayes.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Support Vector Machines.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Repaso: Perceptrón.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SVC/SVR. Datos no linealmente separables. Función de costo.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Ensemble learning.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Repaso: Decision Trees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Random Forest, Bagging, Boosting, Voting.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Redes neuronales.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Perceptrón multicapa. Redes convolucionales. Redes recurrentes.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Sistemas de recomendación.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Filtrado colaborativo.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Prácticas de reproducibilidad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decisión: Algoritmo</a:t>
            </a:r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Selecciona el mejor atributo de acuerdo a alguna métrica (e.g. ganancia de información).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Hacer un nodo de decisión con ese atributo, que particione los datos en subconjuntos de menor tamaño.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Repetir recursivamente el procedimiento para cada nodo hijo.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algoritmo se detiene si:</a:t>
            </a:r>
            <a:endParaRPr/>
          </a:p>
          <a:p>
            <a:pPr marL="9144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Todos los ejemplos del subconjunto son de la misma clase.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Todos los elementos del subconjunto son constantes con respecto al atributo/s de interés del nodo actual.</a:t>
            </a:r>
            <a:endParaRPr sz="1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decisión: Métodos de decisión</a:t>
            </a:r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Definen la forma de particionar el conjunto de datos (es una heurística).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Buscan rankear cada atributo de acuerdo a ciertos parámetros.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Los criterios más populares son:</a:t>
            </a:r>
            <a:endParaRPr/>
          </a:p>
          <a:p>
            <a:pPr marL="914400" marR="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Information Gain:</a:t>
            </a:r>
            <a:r>
              <a:rPr lang="en" sz="1400"/>
              <a:t> calcula la diferencia entre la entropía del conjunto antes de dividirse y la entropía media luego de dividir el conjunto de datos, para cada atributo.</a:t>
            </a:r>
            <a:endParaRPr sz="1400"/>
          </a:p>
          <a:p>
            <a:pPr marL="9144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Gini Index:</a:t>
            </a:r>
            <a:r>
              <a:rPr lang="en" sz="1400"/>
              <a:t> Es una métrica que mide cuánto un elemento del subconjunto elegido al azar sería identificado incorrectamente. Busca los atributos que tienen menor índice de Gini.</a:t>
            </a:r>
            <a:endParaRPr sz="1400"/>
          </a:p>
          <a:p>
            <a:pPr marL="9144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Mean Squared Error:</a:t>
            </a:r>
            <a:r>
              <a:rPr lang="en" sz="1400"/>
              <a:t> Este método sirve para casos de regresión (en lugar de clasificación). Busca minimizar el error cuadrático medio en los nodos hijos a la hora de particionar los datos.</a:t>
            </a:r>
            <a:endParaRPr sz="1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decisión: Cómo son las fronteras</a:t>
            </a:r>
            <a:endParaRPr/>
          </a:p>
        </p:txBody>
      </p:sp>
      <p:pic>
        <p:nvPicPr>
          <p:cNvPr id="260" name="Google Shape;2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00" y="1215850"/>
            <a:ext cx="3321677" cy="270067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4"/>
          <p:cNvSpPr txBox="1"/>
          <p:nvPr/>
        </p:nvSpPr>
        <p:spPr>
          <a:xfrm>
            <a:off x="7509125" y="4760500"/>
            <a:ext cx="16350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Imagen de Yisong Yue</a:t>
            </a:r>
            <a:endParaRPr sz="900"/>
          </a:p>
        </p:txBody>
      </p:sp>
      <p:pic>
        <p:nvPicPr>
          <p:cNvPr id="262" name="Google Shape;26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0625" y="1667375"/>
            <a:ext cx="3321675" cy="26931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44"/>
          <p:cNvCxnSpPr/>
          <p:nvPr/>
        </p:nvCxnSpPr>
        <p:spPr>
          <a:xfrm>
            <a:off x="4103025" y="2630650"/>
            <a:ext cx="1106400" cy="2946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4" name="Google Shape;264;p44"/>
          <p:cNvSpPr txBox="1"/>
          <p:nvPr/>
        </p:nvSpPr>
        <p:spPr>
          <a:xfrm>
            <a:off x="3955875" y="2084300"/>
            <a:ext cx="14007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"Frontera de Decisión"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(demo_7_trees)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>
            <a:spLocks noGrp="1"/>
          </p:cNvSpPr>
          <p:nvPr>
            <p:ph type="title"/>
          </p:nvPr>
        </p:nvSpPr>
        <p:spPr>
          <a:xfrm>
            <a:off x="25825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</a:t>
            </a:r>
            <a:endParaRPr/>
          </a:p>
        </p:txBody>
      </p:sp>
      <p:sp>
        <p:nvSpPr>
          <p:cNvPr id="280" name="Google Shape;280;p4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Aprende a diferenciar los datos en base a </a:t>
            </a:r>
            <a:r>
              <a:rPr lang="en">
                <a:highlight>
                  <a:srgbClr val="FFE599"/>
                </a:highlight>
              </a:rPr>
              <a:t>reglas de decisión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Los nodos del árbol representan las reglas. Las hojas asignan la clase o el valor.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árbol se particiona recursivamente. Para obtener el resultado, simplemente se siguen los nodos de decisión de acuerdo a los datos y se asigna la clase final.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Es un algoritmo de “caja blanca”, ya que </a:t>
            </a:r>
            <a:r>
              <a:rPr lang="en">
                <a:highlight>
                  <a:srgbClr val="FFE599"/>
                </a:highlight>
              </a:rPr>
              <a:t>puede visualizarse fácilmente e interpretarse por los humanos</a:t>
            </a:r>
            <a:r>
              <a:rPr lang="en"/>
              <a:t> (a diferencia de un algoritmo de “caja negra” como son las redes neuronales).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Son buenos con datos de mucha dimensionalidad (high dimensional data)</a:t>
            </a:r>
            <a:endParaRPr/>
          </a:p>
        </p:txBody>
      </p:sp>
      <p:sp>
        <p:nvSpPr>
          <p:cNvPr id="281" name="Google Shape;281;p47"/>
          <p:cNvSpPr txBox="1"/>
          <p:nvPr/>
        </p:nvSpPr>
        <p:spPr>
          <a:xfrm>
            <a:off x="7715250" y="4520175"/>
            <a:ext cx="1428600" cy="525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Filminas de la clase pasada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Árboles de decisión: Algoritmo</a:t>
            </a:r>
            <a:endParaRPr/>
          </a:p>
        </p:txBody>
      </p:sp>
      <p:sp>
        <p:nvSpPr>
          <p:cNvPr id="287" name="Google Shape;287;p4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Selecciona el mejor atributo de acuerdo a alguna métrica (e.g. ganancia de información).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Hacer un nodo de decisión con ese atributo, que particione los datos en subconjuntos de menor tamaño.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Repetir recursivamente el procedimiento para cada nodo hijo.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algoritmo se detiene si:</a:t>
            </a:r>
            <a:endParaRPr/>
          </a:p>
          <a:p>
            <a:pPr marL="9144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Todos los ejemplos del subconjunto son de la misma clase.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Todos los elementos del subconjunto son constantes con respecto al atributo/s de interés del nodo actual.</a:t>
            </a:r>
            <a:endParaRPr sz="1400"/>
          </a:p>
        </p:txBody>
      </p:sp>
      <p:sp>
        <p:nvSpPr>
          <p:cNvPr id="288" name="Google Shape;288;p48"/>
          <p:cNvSpPr txBox="1"/>
          <p:nvPr/>
        </p:nvSpPr>
        <p:spPr>
          <a:xfrm>
            <a:off x="7715250" y="4520175"/>
            <a:ext cx="1428600" cy="525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Filminas de la clase pasada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basan en la idea de que el </a:t>
            </a:r>
            <a:r>
              <a:rPr lang="en">
                <a:highlight>
                  <a:srgbClr val="FFE599"/>
                </a:highlight>
              </a:rPr>
              <a:t>trabajo en conjunto</a:t>
            </a:r>
            <a:r>
              <a:rPr lang="en"/>
              <a:t> debería dar mejores resultados.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 tal forma, un conjunto de modelos, al combinarse, deberían tener mejor performance.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Consideremos el caso de tres modelos: M1, M2 y M3: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Cuando las predicciones son iguales, es sencillo definir cómo predecir; qué hacemos en el caso en que difieran?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 creemos al mejor de los modelos?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Votamos por mayoría?</a:t>
            </a:r>
            <a:endParaRPr/>
          </a:p>
        </p:txBody>
      </p:sp>
      <p:sp>
        <p:nvSpPr>
          <p:cNvPr id="294" name="Google Shape;294;p4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Learning: Motivación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Un modelo "ensemble" se constituye como un conjunto de diferentes modelos.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Habitualmente, un modelo "ensemble" es más preciso que los modelos que lo constituyen. Intuitivamente, esto se debe a que "dos aprenden mejor que uno".</a:t>
            </a:r>
            <a:endParaRPr/>
          </a:p>
        </p:txBody>
      </p:sp>
      <p:sp>
        <p:nvSpPr>
          <p:cNvPr id="300" name="Google Shape;300;p5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Asumimos que tenemos un modelo M, formado por n modelos: M</a:t>
            </a:r>
            <a:r>
              <a:rPr lang="en" baseline="-25000"/>
              <a:t>1</a:t>
            </a:r>
            <a:r>
              <a:rPr lang="en"/>
              <a:t>, M</a:t>
            </a:r>
            <a:r>
              <a:rPr lang="en" baseline="-25000"/>
              <a:t>2</a:t>
            </a:r>
            <a:r>
              <a:rPr lang="en"/>
              <a:t>,... M</a:t>
            </a:r>
            <a:r>
              <a:rPr lang="en" baseline="-25000"/>
              <a:t>n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Cuando un modelo recibe un dato </a:t>
            </a:r>
            <a:r>
              <a:rPr lang="en" i="1"/>
              <a:t>x</a:t>
            </a:r>
            <a:r>
              <a:rPr lang="en"/>
              <a:t>, el modelo predice M(</a:t>
            </a:r>
            <a:r>
              <a:rPr lang="en" i="1"/>
              <a:t>x</a:t>
            </a:r>
            <a:r>
              <a:rPr lang="en"/>
              <a:t>) a partir de las predicciones M</a:t>
            </a:r>
            <a:r>
              <a:rPr lang="en" baseline="-25000"/>
              <a:t>i</a:t>
            </a:r>
            <a:r>
              <a:rPr lang="en"/>
              <a:t>(</a:t>
            </a:r>
            <a:r>
              <a:rPr lang="en" i="1"/>
              <a:t>x</a:t>
            </a:r>
            <a:r>
              <a:rPr lang="en"/>
              <a:t>), a partir de votación (clase más votada).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Cómo determinamos cuán bien funciona el modelo?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Para responder, consideramos: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Todos los clasificadores M</a:t>
            </a:r>
            <a:r>
              <a:rPr lang="en" baseline="-25000"/>
              <a:t>1</a:t>
            </a:r>
            <a:r>
              <a:rPr lang="en"/>
              <a:t>, M</a:t>
            </a:r>
            <a:r>
              <a:rPr lang="en" baseline="-25000"/>
              <a:t>2</a:t>
            </a:r>
            <a:r>
              <a:rPr lang="en"/>
              <a:t>,... M</a:t>
            </a:r>
            <a:r>
              <a:rPr lang="en" baseline="-25000"/>
              <a:t>n</a:t>
            </a:r>
            <a:r>
              <a:rPr lang="en"/>
              <a:t> son igualmente precisos (precisión </a:t>
            </a:r>
            <a:r>
              <a:rPr lang="en" b="1"/>
              <a:t>p</a:t>
            </a:r>
            <a:r>
              <a:rPr lang="en"/>
              <a:t>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 errores en la clasificación hecha por cada clasificador son independientes: </a:t>
            </a:r>
            <a:r>
              <a:rPr lang="en" b="1"/>
              <a:t>P</a:t>
            </a:r>
            <a:r>
              <a:rPr lang="en"/>
              <a:t>(M</a:t>
            </a:r>
            <a:r>
              <a:rPr lang="en" baseline="-25000"/>
              <a:t>j</a:t>
            </a:r>
            <a:r>
              <a:rPr lang="en"/>
              <a:t> erróneo | M</a:t>
            </a:r>
            <a:r>
              <a:rPr lang="en" baseline="-25000"/>
              <a:t>k</a:t>
            </a:r>
            <a:r>
              <a:rPr lang="en"/>
              <a:t> erróneo) = </a:t>
            </a:r>
            <a:r>
              <a:rPr lang="en" b="1"/>
              <a:t>P</a:t>
            </a:r>
            <a:r>
              <a:rPr lang="en"/>
              <a:t>(M</a:t>
            </a:r>
            <a:r>
              <a:rPr lang="en" baseline="-25000"/>
              <a:t>j</a:t>
            </a:r>
            <a:r>
              <a:rPr lang="en"/>
              <a:t> erróneo)</a:t>
            </a:r>
            <a:endParaRPr/>
          </a:p>
        </p:txBody>
      </p:sp>
      <p:sp>
        <p:nvSpPr>
          <p:cNvPr id="306" name="Google Shape;306;p5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Learning: Aproximación de justificación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de la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 anterior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hacer el ejemplo más concreto, consideremos: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p</a:t>
            </a:r>
            <a:r>
              <a:rPr lang="en"/>
              <a:t> = 0.8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n</a:t>
            </a:r>
            <a:r>
              <a:rPr lang="en"/>
              <a:t> = 5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Entonces,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P(la predicción de M es correcta) = </a:t>
            </a:r>
            <a:br>
              <a:rPr lang="en"/>
            </a:br>
            <a:r>
              <a:rPr lang="en"/>
              <a:t>				= P(al menos 3 de los 5 M</a:t>
            </a:r>
            <a:r>
              <a:rPr lang="en" baseline="-25000"/>
              <a:t>i</a:t>
            </a:r>
            <a:r>
              <a:rPr lang="en"/>
              <a:t> predicen correctamente)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12" name="Google Shape;312;p5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Learning: Aproximación de justificación </a:t>
            </a:r>
            <a:endParaRPr/>
          </a:p>
        </p:txBody>
      </p:sp>
      <p:pic>
        <p:nvPicPr>
          <p:cNvPr id="313" name="Google Shape;31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8038" y="3717500"/>
            <a:ext cx="5062776" cy="7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3"/>
          <p:cNvSpPr txBox="1">
            <a:spLocks noGrp="1"/>
          </p:cNvSpPr>
          <p:nvPr>
            <p:ph type="title"/>
          </p:nvPr>
        </p:nvSpPr>
        <p:spPr>
          <a:xfrm>
            <a:off x="25825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Learning:</a:t>
            </a:r>
            <a:br>
              <a:rPr lang="en"/>
            </a:br>
            <a:r>
              <a:rPr lang="en"/>
              <a:t>Bagging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 un método para hacer aprendizaje por "ensemble".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 usamos el mismo modelo sobre los mismos datos, obtendremos los mismos resultados (salvo inicializaciones aleatorias). Entonces, de cierta forma, debemos introducir variaciones en los datos: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 </a:t>
            </a:r>
            <a:r>
              <a:rPr lang="en" b="1"/>
              <a:t>D</a:t>
            </a:r>
            <a:r>
              <a:rPr lang="en"/>
              <a:t> es el dataset inicial; repetimos </a:t>
            </a:r>
            <a:r>
              <a:rPr lang="en" b="1"/>
              <a:t>k</a:t>
            </a:r>
            <a:r>
              <a:rPr lang="en"/>
              <a:t> veces lo siguiente: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Generar </a:t>
            </a:r>
            <a:r>
              <a:rPr lang="en" b="1"/>
              <a:t>D</a:t>
            </a:r>
            <a:r>
              <a:rPr lang="en" b="1" baseline="-25000"/>
              <a:t>i</a:t>
            </a:r>
            <a:r>
              <a:rPr lang="en"/>
              <a:t> a partir de las entradas de </a:t>
            </a:r>
            <a:r>
              <a:rPr lang="en" b="1"/>
              <a:t>D</a:t>
            </a:r>
            <a:r>
              <a:rPr lang="en"/>
              <a:t>, seleccionando aleatoriamente y con reposición </a:t>
            </a:r>
            <a:r>
              <a:rPr lang="en" b="1"/>
              <a:t>|D|</a:t>
            </a:r>
            <a:r>
              <a:rPr lang="en"/>
              <a:t> instancias de </a:t>
            </a:r>
            <a:r>
              <a:rPr lang="en" b="1"/>
              <a:t>D</a:t>
            </a:r>
            <a:r>
              <a:rPr lang="en"/>
              <a:t>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Entrenamos el modelo </a:t>
            </a:r>
            <a:r>
              <a:rPr lang="en" b="1"/>
              <a:t>M</a:t>
            </a:r>
            <a:r>
              <a:rPr lang="en" b="1" baseline="-25000"/>
              <a:t>i</a:t>
            </a:r>
            <a:r>
              <a:rPr lang="en"/>
              <a:t> a partir de </a:t>
            </a:r>
            <a:r>
              <a:rPr lang="en" b="1"/>
              <a:t>D</a:t>
            </a:r>
            <a:r>
              <a:rPr lang="en" b="1" baseline="-25000"/>
              <a:t>i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Nuestro modelo </a:t>
            </a:r>
            <a:r>
              <a:rPr lang="en" b="1"/>
              <a:t>M</a:t>
            </a:r>
            <a:r>
              <a:rPr lang="en"/>
              <a:t> selecciona las predicciones más frecuentes de {</a:t>
            </a:r>
            <a:r>
              <a:rPr lang="en" b="1"/>
              <a:t>M</a:t>
            </a:r>
            <a:r>
              <a:rPr lang="en" b="1" baseline="-25000"/>
              <a:t>i</a:t>
            </a:r>
            <a:r>
              <a:rPr lang="en"/>
              <a:t>}</a:t>
            </a:r>
            <a:r>
              <a:rPr lang="en" b="1" baseline="-25000"/>
              <a:t>i</a:t>
            </a:r>
            <a:r>
              <a:rPr lang="en"/>
              <a:t>.</a:t>
            </a:r>
            <a:endParaRPr/>
          </a:p>
        </p:txBody>
      </p:sp>
      <p:sp>
        <p:nvSpPr>
          <p:cNvPr id="324" name="Google Shape;324;p5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Bagging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Bagging gráficamente (para árboles de decisión)</a:t>
            </a:r>
            <a:endParaRPr/>
          </a:p>
        </p:txBody>
      </p:sp>
      <p:pic>
        <p:nvPicPr>
          <p:cNvPr id="330" name="Google Shape;33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575" y="1077425"/>
            <a:ext cx="6338851" cy="3962749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5"/>
          <p:cNvSpPr txBox="1"/>
          <p:nvPr/>
        </p:nvSpPr>
        <p:spPr>
          <a:xfrm>
            <a:off x="7479675" y="4778875"/>
            <a:ext cx="16644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Imagen de Hendrik Blockeel</a:t>
            </a:r>
            <a:endParaRPr sz="9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Bagging generalmente funciona bien para algoritmos "inestables":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 algoritmo es inestables si pequeñas variaciones en el dataset pueden generar modelos muy diferentes.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Resulta que los árboles de decisión son inestables.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Si bien lo anterior incentiva al uso de bagging para árboles de decisión, tenemos una desventaja importante: entrenar </a:t>
            </a:r>
            <a:r>
              <a:rPr lang="en" b="1"/>
              <a:t>k</a:t>
            </a:r>
            <a:r>
              <a:rPr lang="en"/>
              <a:t> árboles es </a:t>
            </a:r>
            <a:r>
              <a:rPr lang="en" b="1"/>
              <a:t>k</a:t>
            </a:r>
            <a:r>
              <a:rPr lang="en"/>
              <a:t> veces más caro que entrenar uno solo.</a:t>
            </a:r>
            <a:endParaRPr/>
          </a:p>
        </p:txBody>
      </p:sp>
      <p:sp>
        <p:nvSpPr>
          <p:cNvPr id="337" name="Google Shape;337;p5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Bagging para árboles de decisión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7"/>
          <p:cNvSpPr txBox="1">
            <a:spLocks noGrp="1"/>
          </p:cNvSpPr>
          <p:nvPr>
            <p:ph type="title"/>
          </p:nvPr>
        </p:nvSpPr>
        <p:spPr>
          <a:xfrm>
            <a:off x="25825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Forests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Random Forests son una modificación a Bagging para Árboles de Decisión. Para evitar la sobrecarga, se simplifican los modelos: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Como vimos antes, cuando se crean los árboles (cuando se entrenan), todas las features son consideradas o evaluadas al crear cada nodo.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 los Random Forests, en cada nodo se </a:t>
            </a:r>
            <a:r>
              <a:rPr lang="en">
                <a:highlight>
                  <a:srgbClr val="FFE599"/>
                </a:highlight>
              </a:rPr>
              <a:t>consideran sólo M atributos</a:t>
            </a:r>
            <a:r>
              <a:rPr lang="en"/>
              <a:t> elegidos aleatoriamente (parámetro </a:t>
            </a:r>
            <a:r>
              <a:rPr lang="en" i="1"/>
              <a:t>max_features</a:t>
            </a:r>
            <a:r>
              <a:rPr lang="en"/>
              <a:t> en sklearn).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Usualmente, se toma: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48" name="Google Shape;348;p5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Forests</a:t>
            </a:r>
            <a:endParaRPr/>
          </a:p>
        </p:txBody>
      </p:sp>
      <p:pic>
        <p:nvPicPr>
          <p:cNvPr id="349" name="Google Shape;34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350" y="3796600"/>
            <a:ext cx="2593300" cy="47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modelo se puede resumir en los siguientes pasos: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Repetir </a:t>
            </a:r>
            <a:r>
              <a:rPr lang="en" b="1"/>
              <a:t>k </a:t>
            </a:r>
            <a:r>
              <a:rPr lang="en"/>
              <a:t>veces: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Construir un dataset a partir del original, como se hace con bagging.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Construir un árbol de decisión: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Para cada nodo del árbol, seleccionar </a:t>
            </a:r>
            <a:r>
              <a:rPr lang="en" sz="1800" b="1"/>
              <a:t>M</a:t>
            </a:r>
            <a:r>
              <a:rPr lang="en" sz="1800"/>
              <a:t> variables y construir el nodo "óptimo" entre esas features.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Repetir hasta que el árbol esté completamente construido (no se hace pruning).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55" name="Google Shape;355;p5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Forests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"Los Random Forests son uno de los métodos de aprendizaje más eficientes y precisos a la fecha" (2008): Caruana: </a:t>
            </a:r>
            <a:r>
              <a:rPr lang="en" i="1"/>
              <a:t>An empirical evaluation of supervised learning in high dimensions. ICML 2008.</a:t>
            </a:r>
            <a:endParaRPr i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algoritmo es sencillo, fácil de implementar, fácil de usar y requiere de poco ajuste de parámetros.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Es relativamente sencillo debuggear los Random Forests; aunque comparado con los Árboles de Decisión, pueda resultar menos interpretable.</a:t>
            </a:r>
            <a:endParaRPr/>
          </a:p>
        </p:txBody>
      </p:sp>
      <p:sp>
        <p:nvSpPr>
          <p:cNvPr id="361" name="Google Shape;361;p6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244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(demo_8_random_forest)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Repaso de lo visto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Aprendizaje supervisado busca aprender un modelo matemático a partir de datos anotados con ciertas etiquetas.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 la etiqueta es un número real, entonces estamos ante un problema de regresión.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Si la etiqueta está en una categoría, entonces es un problema de clasificación.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2"/>
          <p:cNvSpPr txBox="1">
            <a:spLocks noGrp="1"/>
          </p:cNvSpPr>
          <p:nvPr>
            <p:ph type="title"/>
          </p:nvPr>
        </p:nvSpPr>
        <p:spPr>
          <a:xfrm>
            <a:off x="25825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Boosting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 para hacer aprendizaje por "ensemble".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Para el ejemplo de los árboles de decisión, vimos que con bagging, entrenamos grandes árboles sobre versiones del material de entrenamiento generados con reposición; y luego votamos por mayoría.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Boosting pretende darle mayor importancia a los modelos que mejor performance tienen sobre los datos. Así, podemos decir que, con boosting, se entrenan árboles sobre </a:t>
            </a:r>
            <a:r>
              <a:rPr lang="en">
                <a:highlight>
                  <a:srgbClr val="FFE599"/>
                </a:highlight>
              </a:rPr>
              <a:t>versiones "pesadas" de los datos de entrenamiento</a:t>
            </a:r>
            <a:r>
              <a:rPr lang="en"/>
              <a:t>. Y luego se clasifica </a:t>
            </a:r>
            <a:r>
              <a:rPr lang="en">
                <a:highlight>
                  <a:srgbClr val="FFE599"/>
                </a:highlight>
              </a:rPr>
              <a:t>por mayoría pero pesando los modelos</a:t>
            </a:r>
            <a:r>
              <a:rPr lang="en"/>
              <a:t>.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377" name="Google Shape;377;p6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Boosting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Cada modelo, de cierta forma, define qué features considerará el siguiente modelo.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 seleccionan datos como en bagging (bootstrapping), pero en este caso, los datos son pesados con cierto criterio. De hecho, algunos registros serán usados más frecuentemente.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proceso es el siguiente: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Dado un modelo, determinar qué registros son más "erróneos" y darles mayor pesos para los modelos siguientes).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Dado un modelo, determinar su performance para darle mayor peso a los "mejores" modelos.</a:t>
            </a:r>
            <a:endParaRPr/>
          </a:p>
        </p:txBody>
      </p:sp>
      <p:sp>
        <p:nvSpPr>
          <p:cNvPr id="383" name="Google Shape;383;p6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Boosting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244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(demo_9_boosting)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6"/>
          <p:cNvSpPr txBox="1">
            <a:spLocks noGrp="1"/>
          </p:cNvSpPr>
          <p:nvPr>
            <p:ph type="title"/>
          </p:nvPr>
        </p:nvSpPr>
        <p:spPr>
          <a:xfrm>
            <a:off x="258250" y="1678650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Voting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Clasificador compuesto de varios clasificadores.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Cada clasificador que lo compone se entrena sobre el conjunto de datos.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El clasificador de “voting” final simplemente elige la clase que tuvo “más votos” de parte de los clasificadores que lo componen.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La votación puede ser “hard” (simplemente se cuenta la cantidad de votos para una clase) o “soft” (se usa la probabilidad).</a:t>
            </a:r>
            <a:endParaRPr/>
          </a:p>
        </p:txBody>
      </p:sp>
      <p:sp>
        <p:nvSpPr>
          <p:cNvPr id="399" name="Google Shape;399;p6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Voting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8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 Time!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9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 de la segunda clase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Repaso de lo visto: Regresión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Busca modelar una función </a:t>
            </a:r>
            <a:r>
              <a:rPr lang="en" i="1">
                <a:latin typeface="Spectral"/>
                <a:ea typeface="Spectral"/>
                <a:cs typeface="Spectral"/>
                <a:sym typeface="Spectral"/>
              </a:rPr>
              <a:t>f(x)→y</a:t>
            </a:r>
            <a:r>
              <a:rPr lang="en"/>
              <a:t> que devuelva un valor real.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 utilizan en tareas como predicción de precios, valuación de activos (e.g. en bolsa), predicción de temperatura, etc.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Los algoritmos que vimos son: regresión lineal, regresión polinomial y árboles de decisión.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Repaso de lo visto: Clasificación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Busca modelar una función </a:t>
            </a:r>
            <a:r>
              <a:rPr lang="en" i="1">
                <a:latin typeface="Spectral"/>
                <a:ea typeface="Spectral"/>
                <a:cs typeface="Spectral"/>
                <a:sym typeface="Spectral"/>
              </a:rPr>
              <a:t>f(x)→y</a:t>
            </a:r>
            <a:r>
              <a:rPr lang="en"/>
              <a:t> que devuelva un valor que pueda ser utilizado para clasificar algo entre varias opciones (e.g. una probabilidad).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 utilizan en tareas como identificación de correo basura, clasificación de imágenes, análisis de sentimiento en oraciones.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Los algoritmos que vimos son: regresión logística, árboles de decisión, naive bayes y el algoritmo del perceptrón.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Función de Costo y Entrenamiento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SVM: Función de costo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SVM utilizan una función de costo conocida como </a:t>
            </a:r>
            <a:r>
              <a:rPr lang="en">
                <a:highlight>
                  <a:srgbClr val="FFE599"/>
                </a:highlight>
              </a:rPr>
              <a:t>hinge loss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diferencia de regresión logística, los datos se anotan con </a:t>
            </a:r>
            <a:r>
              <a:rPr lang="en">
                <a:latin typeface="Spectral"/>
                <a:ea typeface="Spectral"/>
                <a:cs typeface="Spectral"/>
                <a:sym typeface="Spectral"/>
              </a:rPr>
              <a:t>{-1, 1}</a:t>
            </a:r>
            <a:r>
              <a:rPr lang="en"/>
              <a:t> de acuerdo al valor de la etiqueta.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 función de costo de Hinge se define como: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Donde el costo es 0 si el valor real y el predicho tienen el mismo signo y están dentro del margen de error (por lo general 1).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13" y="3287425"/>
            <a:ext cx="8607375" cy="5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2651</Words>
  <Application>Microsoft Office PowerPoint</Application>
  <PresentationFormat>Presentación en pantalla (16:9)</PresentationFormat>
  <Paragraphs>222</Paragraphs>
  <Slides>57</Slides>
  <Notes>57</Notes>
  <HiddenSlides>6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57</vt:i4>
      </vt:variant>
    </vt:vector>
  </HeadingPairs>
  <TitlesOfParts>
    <vt:vector size="62" baseType="lpstr">
      <vt:lpstr>Economica</vt:lpstr>
      <vt:lpstr>Open Sans</vt:lpstr>
      <vt:lpstr>Arial</vt:lpstr>
      <vt:lpstr>Spectral</vt:lpstr>
      <vt:lpstr>Luxe</vt:lpstr>
      <vt:lpstr>Aprendizaje Supervisado</vt:lpstr>
      <vt:lpstr>Segunda Clase</vt:lpstr>
      <vt:lpstr>Temario de la Clase</vt:lpstr>
      <vt:lpstr>Resumen de la clase anterior</vt:lpstr>
      <vt:lpstr>Repaso de lo visto</vt:lpstr>
      <vt:lpstr>Repaso de lo visto: Regresión</vt:lpstr>
      <vt:lpstr>Repaso de lo visto: Clasificación</vt:lpstr>
      <vt:lpstr>SVM: Función de Costo y Entrenamiento</vt:lpstr>
      <vt:lpstr>SVM: Función de costo</vt:lpstr>
      <vt:lpstr>SVM: Función a optimizar</vt:lpstr>
      <vt:lpstr>SVM: Gradientes</vt:lpstr>
      <vt:lpstr>SVM: Actualización de los pesos</vt:lpstr>
      <vt:lpstr>SVM con outliers</vt:lpstr>
      <vt:lpstr>SVM: Outliers</vt:lpstr>
      <vt:lpstr>SVM: Outliers</vt:lpstr>
      <vt:lpstr>SVM: Parámetro C</vt:lpstr>
      <vt:lpstr>Demo Time  (demo_5_svm)</vt:lpstr>
      <vt:lpstr>SVM con datos no linealmente separables</vt:lpstr>
      <vt:lpstr>Datos no linealmente separables</vt:lpstr>
      <vt:lpstr>¿Qué hacer con datos no linealmente separables?</vt:lpstr>
      <vt:lpstr>¿Cómo se ve el plano proyectado?</vt:lpstr>
      <vt:lpstr>¿Cómo se ve el plano proyectado?</vt:lpstr>
      <vt:lpstr>¿Y en 2 dimensiones?</vt:lpstr>
      <vt:lpstr>SVM: Kernels</vt:lpstr>
      <vt:lpstr> ¿Cómo elegir el kernel?</vt:lpstr>
      <vt:lpstr>Support Vector Regression</vt:lpstr>
      <vt:lpstr>Demo Time (demo_6_kernels)</vt:lpstr>
      <vt:lpstr>Árboles de decisión</vt:lpstr>
      <vt:lpstr>Árboles de decisión</vt:lpstr>
      <vt:lpstr>Árboles de decisión: Algoritmo</vt:lpstr>
      <vt:lpstr>Árboles de decisión: Métodos de decisión</vt:lpstr>
      <vt:lpstr>Árboles de decisión: Cómo son las fronteras</vt:lpstr>
      <vt:lpstr>Demo Time (demo_7_trees)</vt:lpstr>
      <vt:lpstr>Ensemble Learning</vt:lpstr>
      <vt:lpstr>Árboles de decisión</vt:lpstr>
      <vt:lpstr>Árboles de decisión: Algoritmo</vt:lpstr>
      <vt:lpstr>Ensemble Learning: Motivación</vt:lpstr>
      <vt:lpstr>Ensemble Learning</vt:lpstr>
      <vt:lpstr>Ensemble Learning: Aproximación de justificación </vt:lpstr>
      <vt:lpstr>Ensemble Learning: Aproximación de justificación </vt:lpstr>
      <vt:lpstr>Ensemble Learning: Bagging</vt:lpstr>
      <vt:lpstr>Bagging</vt:lpstr>
      <vt:lpstr>Bagging gráficamente (para árboles de decisión)</vt:lpstr>
      <vt:lpstr>Bagging para árboles de decisión</vt:lpstr>
      <vt:lpstr>Random Forests</vt:lpstr>
      <vt:lpstr>Random Forests</vt:lpstr>
      <vt:lpstr>Random Forests</vt:lpstr>
      <vt:lpstr>Random Forests</vt:lpstr>
      <vt:lpstr>Demo Time (demo_8_random_forest)</vt:lpstr>
      <vt:lpstr>Boosting</vt:lpstr>
      <vt:lpstr>Boosting</vt:lpstr>
      <vt:lpstr>Boosting</vt:lpstr>
      <vt:lpstr>Demo Time (demo_9_boosting)</vt:lpstr>
      <vt:lpstr>Voting</vt:lpstr>
      <vt:lpstr>Voting</vt:lpstr>
      <vt:lpstr>Kaggle Time!</vt:lpstr>
      <vt:lpstr>Fin de la segunda clase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Aprendizaje Supervisado</dc:title>
  <cp:lastModifiedBy>José Ramon Iglesias Gamarra</cp:lastModifiedBy>
  <cp:revision>1</cp:revision>
  <dcterms:modified xsi:type="dcterms:W3CDTF">2021-04-15T23:34:40Z</dcterms:modified>
</cp:coreProperties>
</file>